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fileFHmCzd" ContentType="image/jpe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6" r:id="rId2"/>
    <p:sldId id="294" r:id="rId3"/>
    <p:sldId id="303" r:id="rId4"/>
    <p:sldId id="304" r:id="rId5"/>
    <p:sldId id="305" r:id="rId6"/>
    <p:sldId id="322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317" r:id="rId20"/>
    <p:sldId id="319" r:id="rId21"/>
    <p:sldId id="320" r:id="rId22"/>
    <p:sldId id="321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D40000"/>
    <a:srgbClr val="0000FF"/>
    <a:srgbClr val="000066"/>
    <a:srgbClr val="A50021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76-43D0-BDB4-3AF1D196BE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90.9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76-43D0-BDB4-3AF1D196B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74-47DC-BD2E-40C3BC27BB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74-47DC-BD2E-40C3BC27BB6C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86.6</c:v>
                </c:pt>
                <c:pt idx="1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74-47DC-BD2E-40C3BC27B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ru-RU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БЫТЬ ПАТРИОТОМ ЭТО: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БЫТЬ ПАТРИОТОМ ЭТО: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DC0-44A0-8B3A-A871347D3FF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DC0-44A0-8B3A-A871347D3FF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DC0-44A0-8B3A-A871347D3FF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4DC0-44A0-8B3A-A871347D3FFB}"/>
              </c:ext>
            </c:extLst>
          </c:dPt>
          <c:cat>
            <c:strRef>
              <c:f>Лист1!$A$2:$A$5</c:f>
              <c:strCache>
                <c:ptCount val="4"/>
                <c:pt idx="0">
                  <c:v>Жить и работать в РБ</c:v>
                </c:pt>
                <c:pt idx="1">
                  <c:v>Уважать гос.символику РБ</c:v>
                </c:pt>
                <c:pt idx="2">
                  <c:v>Быть готовым защитить страну</c:v>
                </c:pt>
                <c:pt idx="3">
                  <c:v>Любить белорусский язык 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55.5</c:v>
                </c:pt>
                <c:pt idx="1">
                  <c:v>50.2</c:v>
                </c:pt>
                <c:pt idx="2">
                  <c:v>44.4</c:v>
                </c:pt>
                <c:pt idx="3">
                  <c:v>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0-44A0-8B3A-A871347D3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77-429D-B923-D467CC07BD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77-429D-B923-D467CC07BD3D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62.8</c:v>
                </c:pt>
                <c:pt idx="1">
                  <c:v>37.200000000000003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77-429D-B923-D467CC07B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ru-RU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Институты,</a:t>
            </a:r>
            <a:r>
              <a:rPr lang="ru-RU" b="1" kern="1200" baseline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влияющие на формирование патриотических качеств</a:t>
            </a:r>
            <a:endParaRPr lang="ru-RU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БЫТЬ ПАТРИОТОМ ЭТО: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C8A-4125-A3B6-F4CA56A1840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C8A-4125-A3B6-F4CA56A1840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C8A-4125-A3B6-F4CA56A1840C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C8A-4125-A3B6-F4CA56A1840C}"/>
              </c:ext>
            </c:extLst>
          </c:dPt>
          <c:cat>
            <c:strRef>
              <c:f>Лист1!$A$2:$A$5</c:f>
              <c:strCache>
                <c:ptCount val="4"/>
                <c:pt idx="0">
                  <c:v>Институт семьи</c:v>
                </c:pt>
                <c:pt idx="1">
                  <c:v>Учреждения образования</c:v>
                </c:pt>
                <c:pt idx="2">
                  <c:v>СМИ</c:v>
                </c:pt>
                <c:pt idx="3">
                  <c:v>Историко-культурное наследие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57.6</c:v>
                </c:pt>
                <c:pt idx="1">
                  <c:v>39.700000000000003</c:v>
                </c:pt>
                <c:pt idx="2">
                  <c:v>28</c:v>
                </c:pt>
                <c:pt idx="3">
                  <c:v>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8A-4125-A3B6-F4CA56A18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8F18DFA-358E-4D59-9718-C5796BF2E08F}" type="datetimeFigureOut">
              <a:rPr lang="ru-RU"/>
              <a:pPr>
                <a:defRPr/>
              </a:pPr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4B842B-D62D-42AC-8383-E4786FD94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33E680-0FBF-487F-8ADE-5429B54D7D4D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33E680-0FBF-487F-8ADE-5429B54D7D4D}" type="slidenum">
              <a:rPr lang="ru-RU" altLang="ru-RU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350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03E2F-9AA5-431D-829B-76BA9DE2E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914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935CE-D58B-4E60-9624-88A0B3A1D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718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C4B95-2B32-4AFE-8725-621728A94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24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09ACF-958E-4295-AD45-696DF5154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351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4BE3-7EC4-4944-BCA2-7DE492EC6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124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33ECE-2FBD-40AB-822B-4BF151395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367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78980-67D3-4DF0-B309-FE9C64F0B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00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304DE-1310-49CE-9B2C-1A49229E7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5663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739F-BCCD-471A-870B-792F42E6F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174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EE92-8468-4235-8900-13B28468D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4233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79DA7-1861-4605-BC58-E80A420C7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969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100000">
              <a:srgbClr val="0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E1FA8B2-C5B5-45A3-84BC-76908BF34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f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fileFHmCzd"/><Relationship Id="rId7" Type="http://schemas.openxmlformats.org/officeDocument/2006/relationships/image" Target="../media/image49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f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fif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08" y="283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83" y="4305780"/>
            <a:ext cx="1390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830664"/>
            <a:ext cx="13684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3" y="2830664"/>
            <a:ext cx="1441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95" y="2830664"/>
            <a:ext cx="1389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8" y="4282939"/>
            <a:ext cx="139541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8" y="4362435"/>
            <a:ext cx="13112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9" y="4378532"/>
            <a:ext cx="1325563" cy="1295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DD196-AD12-4D29-87CC-A29CBCD63C6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8219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ИСТОРИЯ БЕЛОРУССКОЙ ГОСУДАРСТВЕННОСТИ – 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ОСНОВА ГРАЖДАНСКО-ПАТРИОТИЧЕСКОГО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ВОСПИТАНИЯ НАСЕЛЕНИЯ</a:t>
            </a:r>
          </a:p>
          <a:p>
            <a:pPr algn="ctr"/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20343"/>
            <a:ext cx="2567221" cy="1046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17" y="5820343"/>
            <a:ext cx="2567221" cy="10466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8" y="5820343"/>
            <a:ext cx="2567221" cy="1046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2"/>
          <a:stretch/>
        </p:blipFill>
        <p:spPr>
          <a:xfrm>
            <a:off x="7737159" y="5820343"/>
            <a:ext cx="1371345" cy="1046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7"/>
            <a:ext cx="1982646" cy="17728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" y="2828094"/>
            <a:ext cx="1056665" cy="13709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42" y="2676041"/>
            <a:ext cx="974298" cy="15450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Нахождение белорусских земель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составе Речи </a:t>
            </a:r>
            <a:r>
              <a:rPr lang="ru-RU" sz="32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стало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этноцидом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белорусов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196985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Политика </a:t>
            </a:r>
            <a:r>
              <a:rPr lang="ru-RU" sz="2400" dirty="0"/>
              <a:t>религиозной дискриминации в отношении православного населения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76397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Сдерживание развития национальной культуры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3872" y="355421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Социально-политический гнёт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4386172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Замедление процессов </a:t>
            </a:r>
            <a:r>
              <a:rPr lang="ru-RU" sz="2400" dirty="0"/>
              <a:t>национально-государственного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79443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1629" y="-79979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Три раздела Речи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92" y="2620689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раздел, 1772 год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873522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раздел, 1793 год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84" y="5117084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 раздел, 1795 год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90" y="684794"/>
            <a:ext cx="1372980" cy="1445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0" y="759555"/>
            <a:ext cx="1296144" cy="129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72" y="645470"/>
            <a:ext cx="1232357" cy="14849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2109" y="2130461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АВСТРИЯ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3127" y="2130461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ПРУССИЯ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8248" y="2087964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РОССИЯ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48264" y="2613052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Польская часть Ливонии, часть территории Беларуси </a:t>
            </a:r>
            <a:br>
              <a:rPr lang="ru-RU" sz="1400" dirty="0" smtClean="0"/>
            </a:br>
            <a:r>
              <a:rPr lang="ru-RU" sz="1400" dirty="0" smtClean="0"/>
              <a:t>от Двины до </a:t>
            </a:r>
            <a:r>
              <a:rPr lang="ru-RU" sz="1400" dirty="0" err="1" smtClean="0"/>
              <a:t>Друти</a:t>
            </a:r>
            <a:r>
              <a:rPr lang="ru-RU" sz="1400" dirty="0" smtClean="0"/>
              <a:t> и Днепра, 92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58224" y="2615045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 </a:t>
            </a:r>
            <a:r>
              <a:rPr lang="ru-RU" sz="1350" dirty="0" err="1" smtClean="0"/>
              <a:t>Эрмланд</a:t>
            </a:r>
            <a:r>
              <a:rPr lang="ru-RU" sz="1350" dirty="0" smtClean="0"/>
              <a:t> и королевскую Пруссию до </a:t>
            </a:r>
            <a:r>
              <a:rPr lang="ru-RU" sz="1350" dirty="0" err="1" smtClean="0"/>
              <a:t>р.Нотець</a:t>
            </a:r>
            <a:r>
              <a:rPr lang="ru-RU" sz="1350" dirty="0" smtClean="0"/>
              <a:t> и территории герцогства Померания, 36 </a:t>
            </a:r>
            <a:r>
              <a:rPr lang="ru-RU" sz="1350" dirty="0" err="1" smtClean="0"/>
              <a:t>тыс</a:t>
            </a:r>
            <a:r>
              <a:rPr lang="ru-RU" sz="1350" dirty="0" smtClean="0"/>
              <a:t> </a:t>
            </a:r>
            <a:r>
              <a:rPr lang="ru-RU" sz="1350" dirty="0" err="1" smtClean="0"/>
              <a:t>кв.км</a:t>
            </a:r>
            <a:r>
              <a:rPr lang="ru-RU" sz="1350" dirty="0" smtClean="0"/>
              <a:t> </a:t>
            </a:r>
            <a:endParaRPr lang="ru-RU" sz="13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04040" y="2612331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Затор и Освенцим, часть Малой Польши и вся Галиция (без Кракова), 83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948264" y="3878439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/>
              <a:t>литовские земли до линии </a:t>
            </a:r>
            <a:r>
              <a:rPr lang="ru-RU" sz="1250" dirty="0" err="1" smtClean="0"/>
              <a:t>Динабург</a:t>
            </a:r>
            <a:r>
              <a:rPr lang="ru-RU" sz="1250" dirty="0" smtClean="0"/>
              <a:t>-Пинск-Збруч, </a:t>
            </a:r>
            <a:r>
              <a:rPr lang="ru-RU" sz="1250" dirty="0" smtClean="0"/>
              <a:t>восточная часть </a:t>
            </a:r>
            <a:r>
              <a:rPr lang="ru-RU" sz="1250" dirty="0" smtClean="0"/>
              <a:t>Полесья, области Подолье и Волынь, 250 </a:t>
            </a:r>
            <a:r>
              <a:rPr lang="ru-RU" sz="1250" dirty="0" err="1" smtClean="0"/>
              <a:t>тыс</a:t>
            </a:r>
            <a:r>
              <a:rPr lang="ru-RU" sz="1250" dirty="0" smtClean="0"/>
              <a:t> </a:t>
            </a:r>
            <a:r>
              <a:rPr lang="ru-RU" sz="1250" dirty="0" err="1" smtClean="0"/>
              <a:t>кв.км</a:t>
            </a:r>
            <a:endParaRPr lang="ru-RU" sz="1250" dirty="0" smtClean="0"/>
          </a:p>
        </p:txBody>
      </p:sp>
      <p:sp>
        <p:nvSpPr>
          <p:cNvPr id="22" name="Прямоугольник 21"/>
          <p:cNvSpPr/>
          <p:nvPr/>
        </p:nvSpPr>
        <p:spPr>
          <a:xfrm>
            <a:off x="4658224" y="3880432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smtClean="0"/>
              <a:t> Данциг (Гданьск), Торн, Великая Польша, Куявия и Мазовия</a:t>
            </a:r>
            <a:endParaRPr lang="ru-RU" sz="13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04040" y="3877718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Не принимала участия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948264" y="5087670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литовские и польские земли к востоку от Буга и линии Немиров-Гродно, 120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4658224" y="5089663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земли </a:t>
            </a:r>
            <a:r>
              <a:rPr lang="ru-RU" sz="1400" dirty="0"/>
              <a:t>к западу от рек </a:t>
            </a:r>
            <a:r>
              <a:rPr lang="ru-RU" sz="1400" dirty="0" err="1"/>
              <a:t>Пилицы</a:t>
            </a:r>
            <a:r>
              <a:rPr lang="ru-RU" sz="1400" dirty="0"/>
              <a:t>, Вислы, Буга и Немана вместе с </a:t>
            </a:r>
            <a:r>
              <a:rPr lang="ru-RU" sz="1400" dirty="0" smtClean="0"/>
              <a:t>Варшавой, 55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2404040" y="5086949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Краков и часть Малой Польши между Пилицей, Вислой и Бугом, часть Подляшья и Мазовии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39887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44016"/>
            <a:ext cx="8229600" cy="836712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Вхождение Беларуси в состав Российской империи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8441" y="1052736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Белорусы массово не поддержали восстания для восстановления Речи </a:t>
            </a:r>
            <a:r>
              <a:rPr lang="ru-RU" dirty="0" err="1" smtClean="0"/>
              <a:t>Посполитой</a:t>
            </a:r>
            <a:r>
              <a:rPr lang="ru-RU" dirty="0" smtClean="0"/>
              <a:t> в 1794, </a:t>
            </a:r>
            <a:br>
              <a:rPr lang="ru-RU" dirty="0" smtClean="0"/>
            </a:br>
            <a:r>
              <a:rPr lang="ru-RU" dirty="0" smtClean="0"/>
              <a:t>1830-1831, 1863-1864 гг.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052736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Период </a:t>
            </a:r>
            <a:r>
              <a:rPr lang="en-US" dirty="0"/>
              <a:t>XIX</a:t>
            </a:r>
            <a:r>
              <a:rPr lang="ru-RU" dirty="0"/>
              <a:t> – начала </a:t>
            </a:r>
            <a:r>
              <a:rPr lang="en-US" dirty="0"/>
              <a:t>XX</a:t>
            </a:r>
            <a:r>
              <a:rPr lang="ru-RU" dirty="0"/>
              <a:t> вв. становится эпохой Национального Возрождения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3532617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концу XIX века термин ”белорусы“ закрепился за населением территории в границах современной Беларуси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3" y="4293519"/>
            <a:ext cx="2714625" cy="193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40" y="4293519"/>
            <a:ext cx="2594256" cy="182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915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69" y="4816075"/>
            <a:ext cx="3051423" cy="216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8" y="4797152"/>
            <a:ext cx="3873608" cy="220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32208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Первая Мировая война на территории Беларуси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77016"/>
            <a:ext cx="6408712" cy="410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4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84" y="3933056"/>
            <a:ext cx="4586089" cy="305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" y="-99392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Великая Октябрьская революция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58198" cy="29523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4455" y="36056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 ноября 1917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16" y="692696"/>
            <a:ext cx="4473224" cy="2952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1072" y="362163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 декабря1917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024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-5604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Белорусская народная республика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624" y="911513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 поддержкой германского кайзера Вильгельма </a:t>
            </a:r>
            <a:r>
              <a:rPr lang="be-BY" sz="2400" dirty="0" smtClean="0"/>
              <a:t>ІІ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7624" y="170563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 условиях германской оккупации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9936" y="249587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</a:t>
            </a:r>
            <a:r>
              <a:rPr lang="ru-RU" sz="2400" dirty="0" smtClean="0"/>
              <a:t>была признана </a:t>
            </a:r>
            <a:r>
              <a:rPr lang="ru-RU" sz="2400" dirty="0" smtClean="0"/>
              <a:t>правительством ни Германии, </a:t>
            </a:r>
            <a:br>
              <a:rPr lang="ru-RU" sz="2400" dirty="0" smtClean="0"/>
            </a:br>
            <a:r>
              <a:rPr lang="ru-RU" sz="2400" dirty="0" smtClean="0"/>
              <a:t>ни других ведущих стран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7624" y="3327831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Свою юрисдикцию в этнических границах проживания белорусов БНР не осуществляла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7624" y="410238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</a:t>
            </a:r>
            <a:r>
              <a:rPr lang="ru-RU" sz="2400" dirty="0" smtClean="0"/>
              <a:t>сформировала </a:t>
            </a:r>
            <a:r>
              <a:rPr lang="ru-RU" sz="2400" dirty="0" smtClean="0"/>
              <a:t>органов власти на местах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7624" y="4959709"/>
            <a:ext cx="8064896" cy="127987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СТАЛА РЕАЛЬНЫМ, НЕЗАВИСИМЫМ ГОСУДАРСТВОМ </a:t>
            </a:r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8136" y="266575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Первая конституция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Советской Социалистической Республики Белоруссия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1" y="3311216"/>
            <a:ext cx="341947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2247" y="1662315"/>
            <a:ext cx="806827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съезд Советов Белоруссии 3 февраля 1919 года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544454"/>
            <a:ext cx="5543550" cy="324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99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Образование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Социалистической Советской Республики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Литвы и Белоруссии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4448" y="118762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27 февраля 1919 – 19 июля 1919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3" y="2924944"/>
            <a:ext cx="2203344" cy="2203344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17" y="1881856"/>
            <a:ext cx="5799981" cy="496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60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Отношение Польши к созданию независимого белорусского государства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1000" y="1292489"/>
            <a:ext cx="502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”Ни о каком белорусском народе не может быть речи, ибо народ – это понятие политическое, а белорусы никаких собственных традиций не имеют…  Для того чтобы польский народ был великим, для того чтобы польское государство осуществило свои исторические задачи на востоке, необходимо, чтобы Беларусь была присоединена к Польше как ее часть, как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простая ее провинция или, вернее, колония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…“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3414615" cy="289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98687" y="462903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Владислав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Студницкий-Гизберт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польский политик и публицист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70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Польско-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Советская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война и Рижский мир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3297"/>
            <a:ext cx="3935889" cy="27113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8561" y="1073297"/>
            <a:ext cx="4647935" cy="51008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18 марта 1921 г. по итогам Польско-Советской войны, согласно Рижскому мирному договору западные белорусские земли отошли к Польше. 4,5 млн. </a:t>
            </a:r>
            <a:r>
              <a:rPr lang="ru-RU" sz="2000" dirty="0" smtClean="0"/>
              <a:t>белорусов остались на отходящих Польше землях. </a:t>
            </a:r>
            <a:r>
              <a:rPr lang="ru-RU" sz="2000" dirty="0" smtClean="0"/>
              <a:t>Советская сторона обязалась выплатить Польше </a:t>
            </a:r>
            <a:r>
              <a:rPr lang="ru-RU" sz="2000" dirty="0"/>
              <a:t>в течение года 30 </a:t>
            </a:r>
            <a:r>
              <a:rPr lang="ru-RU" sz="2000" dirty="0" smtClean="0"/>
              <a:t>млн. </a:t>
            </a:r>
            <a:r>
              <a:rPr lang="ru-RU" sz="2000" dirty="0"/>
              <a:t>золотых </a:t>
            </a:r>
            <a:r>
              <a:rPr lang="ru-RU" sz="2000" dirty="0" smtClean="0"/>
              <a:t>рублей и </a:t>
            </a:r>
            <a:r>
              <a:rPr lang="ru-RU" sz="2000" dirty="0"/>
              <a:t>передать польской стороне имущества на сумму 18 </a:t>
            </a:r>
            <a:r>
              <a:rPr lang="ru-RU" sz="2000" dirty="0" smtClean="0"/>
              <a:t>млн. </a:t>
            </a:r>
            <a:r>
              <a:rPr lang="ru-RU" sz="2000" dirty="0"/>
              <a:t>золотых </a:t>
            </a:r>
            <a:r>
              <a:rPr lang="ru-RU" sz="2000" dirty="0" smtClean="0"/>
              <a:t>рублей.</a:t>
            </a:r>
            <a:br>
              <a:rPr lang="ru-RU" sz="2000" dirty="0" smtClean="0"/>
            </a:br>
            <a:r>
              <a:rPr lang="ru-RU" sz="2000" dirty="0" smtClean="0"/>
              <a:t>На отторгнутых от территории Беларуси землях началась политика «полонизации»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2" y="3922573"/>
            <a:ext cx="3240360" cy="24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9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7559"/>
            <a:ext cx="7200800" cy="623034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84" y="2978787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9,5 млн. человек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9264" y="43651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всегда связывало стремление быть хозяевами на своей земле, жить своим умом, не подчиняясь указке 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извне.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0" y="226803"/>
            <a:ext cx="2241760" cy="22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9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4952" y="-243408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Политика «полонизации»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448" y="646641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 ЗАПАДНОБЕЛОРУССКИХ ЗЕМЛЯХ: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800" y="1763483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запрет строительства новых заводов </a:t>
            </a:r>
            <a:r>
              <a:rPr lang="ru-RU" sz="1600" dirty="0"/>
              <a:t>и </a:t>
            </a:r>
            <a:r>
              <a:rPr lang="ru-RU" sz="1600" dirty="0" smtClean="0"/>
              <a:t>фабрик </a:t>
            </a:r>
            <a:r>
              <a:rPr lang="ru-RU" sz="1600" dirty="0"/>
              <a:t>без специального </a:t>
            </a:r>
            <a:r>
              <a:rPr lang="ru-RU" sz="1600" dirty="0" smtClean="0"/>
              <a:t>разрешения;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4448" y="251526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существующие заводы </a:t>
            </a:r>
            <a:r>
              <a:rPr lang="ru-RU" dirty="0"/>
              <a:t>и фабрики </a:t>
            </a:r>
            <a:r>
              <a:rPr lang="ru-RU" dirty="0" smtClean="0"/>
              <a:t>ликвидировались;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4448" y="325359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промышленность </a:t>
            </a:r>
            <a:r>
              <a:rPr lang="ru-RU" smtClean="0"/>
              <a:t>только обрабатывающая </a:t>
            </a:r>
            <a:r>
              <a:rPr lang="ru-RU" dirty="0" smtClean="0"/>
              <a:t>сырьё;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4448" y="405256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 белорусских крестьян отбирали землю в пользу польского населения;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845370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уничтожено </a:t>
            </a:r>
            <a:r>
              <a:rPr lang="ru-RU" dirty="0" err="1" smtClean="0"/>
              <a:t>белорусскоязычное</a:t>
            </a:r>
            <a:r>
              <a:rPr lang="ru-RU" dirty="0" smtClean="0"/>
              <a:t> школьное </a:t>
            </a:r>
            <a:r>
              <a:rPr lang="ru-RU" dirty="0" smtClean="0"/>
              <a:t>образование;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0728" y="562996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колонизация территории Беларуси, </a:t>
            </a:r>
            <a:r>
              <a:rPr lang="ru-RU" dirty="0" err="1" smtClean="0"/>
              <a:t>ассимилирование</a:t>
            </a:r>
            <a:r>
              <a:rPr lang="ru-RU" dirty="0" smtClean="0"/>
              <a:t> белорусского населения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4616896" y="1294713"/>
            <a:ext cx="4352" cy="468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7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8352" y="3839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ССРБ - БССР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52" y="103373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30 декабря 1922 года, создание СССР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152" y="1930673"/>
            <a:ext cx="8064896" cy="155175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1924 год. Первое укрупнение БССР, </a:t>
            </a:r>
            <a:r>
              <a:rPr lang="ru-RU" sz="2400" dirty="0"/>
              <a:t>возвращены Витебский, Полоцкий, </a:t>
            </a:r>
            <a:r>
              <a:rPr lang="ru-RU" sz="2400" dirty="0" err="1"/>
              <a:t>Сенненский</a:t>
            </a:r>
            <a:r>
              <a:rPr lang="ru-RU" sz="2400" dirty="0"/>
              <a:t>, </a:t>
            </a:r>
            <a:r>
              <a:rPr lang="ru-RU" sz="2400" dirty="0" err="1"/>
              <a:t>Суражский</a:t>
            </a:r>
            <a:r>
              <a:rPr lang="ru-RU" sz="2400" dirty="0"/>
              <a:t>, Городокский, </a:t>
            </a:r>
            <a:r>
              <a:rPr lang="ru-RU" sz="2400" dirty="0" err="1"/>
              <a:t>Дриссенский</a:t>
            </a:r>
            <a:r>
              <a:rPr lang="ru-RU" sz="2400" dirty="0"/>
              <a:t>, </a:t>
            </a:r>
            <a:r>
              <a:rPr lang="ru-RU" sz="2400" dirty="0" err="1"/>
              <a:t>Лепельский</a:t>
            </a:r>
            <a:r>
              <a:rPr lang="ru-RU" sz="2400" dirty="0"/>
              <a:t> и Оршанский уезды от Витебской губернии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4152" y="3737564"/>
            <a:ext cx="8064896" cy="17278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1926 год. Второе укрупнение БССР, возвращены </a:t>
            </a:r>
            <a:r>
              <a:rPr lang="ru-RU" sz="2400" dirty="0" err="1" smtClean="0"/>
              <a:t>Речицкий</a:t>
            </a:r>
            <a:r>
              <a:rPr lang="ru-RU" sz="2400" dirty="0" smtClean="0"/>
              <a:t> и Гомельский уезды Гомельской губернии. </a:t>
            </a:r>
            <a:br>
              <a:rPr lang="ru-RU" sz="2400" dirty="0" smtClean="0"/>
            </a:br>
            <a:r>
              <a:rPr lang="ru-RU" sz="2400" dirty="0" smtClean="0"/>
              <a:t>В составе РСФС Гомельская губерния упразднена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4656600" y="1681809"/>
            <a:ext cx="0" cy="248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2"/>
            <a:endCxn id="10" idx="0"/>
          </p:cNvCxnSpPr>
          <p:nvPr/>
        </p:nvCxnSpPr>
        <p:spPr>
          <a:xfrm>
            <a:off x="4656600" y="3482430"/>
            <a:ext cx="0" cy="255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0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Воссоединение БССР и Западной Беларуси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7700" b="11041"/>
          <a:stretch/>
        </p:blipFill>
        <p:spPr>
          <a:xfrm>
            <a:off x="3498352" y="3277202"/>
            <a:ext cx="4248473" cy="303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7" y="861092"/>
            <a:ext cx="2401415" cy="3576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5822" y="885216"/>
            <a:ext cx="6518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 сентября 1939 г. – освободительный поход Красной Армии;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28-30 октября 1939 г. – принята Декларация о провозглашении советской власти и вхождении Западной Беларуси в состав БССР;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ноября 1939 года внеочередная V сессия Верховного Совета СССР первого созыва включила территорию Западной Беларуси в состав СССР, объединив ее с БССР.</a:t>
            </a:r>
          </a:p>
        </p:txBody>
      </p:sp>
    </p:spTree>
    <p:extLst>
      <p:ext uri="{BB962C8B-B14F-4D97-AF65-F5344CB8AC3E}">
        <p14:creationId xmlns:p14="http://schemas.microsoft.com/office/powerpoint/2010/main" val="350091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ВЕЛИКАЯ ОТЕЧЕСТВЕННАЯ ВОЙНА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176" y="718649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22 июня 1941 – 9 мая 1945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1484784"/>
            <a:ext cx="1855584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228"/>
            <a:ext cx="3025899" cy="215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12988"/>
          <a:stretch/>
        </p:blipFill>
        <p:spPr>
          <a:xfrm>
            <a:off x="2195736" y="1425011"/>
            <a:ext cx="3384376" cy="269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94" y="4144964"/>
            <a:ext cx="3182800" cy="218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16" y="1413724"/>
            <a:ext cx="3268632" cy="261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85" y="3983328"/>
            <a:ext cx="1688830" cy="238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907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ГЕРОИ ВЕЛИКОЙ ВОЙНЫ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904" y="93853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Среди уроженцев Беларуси – участников войны: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4984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Полные кавалеры Ордена Славы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38680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Герои Советского Союза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6552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Дважды Герои Советского Союза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10" idx="0"/>
          </p:cNvCxnSpPr>
          <p:nvPr/>
        </p:nvCxnSpPr>
        <p:spPr>
          <a:xfrm>
            <a:off x="4654352" y="1586608"/>
            <a:ext cx="152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710488" y="1586608"/>
            <a:ext cx="0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1" idx="0"/>
          </p:cNvCxnSpPr>
          <p:nvPr/>
        </p:nvCxnSpPr>
        <p:spPr>
          <a:xfrm>
            <a:off x="7442376" y="1586608"/>
            <a:ext cx="0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76108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73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48116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449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927676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</a:t>
            </a:r>
            <a:endParaRPr lang="ru-RU" sz="2400" dirty="0"/>
          </a:p>
        </p:txBody>
      </p:sp>
      <p:cxnSp>
        <p:nvCxnSpPr>
          <p:cNvPr id="21" name="Прямая со стрелкой 20"/>
          <p:cNvCxnSpPr>
            <a:stCxn id="7" idx="2"/>
            <a:endCxn id="17" idx="0"/>
          </p:cNvCxnSpPr>
          <p:nvPr/>
        </p:nvCxnSpPr>
        <p:spPr>
          <a:xfrm>
            <a:off x="1790808" y="4217722"/>
            <a:ext cx="0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2"/>
            <a:endCxn id="18" idx="0"/>
          </p:cNvCxnSpPr>
          <p:nvPr/>
        </p:nvCxnSpPr>
        <p:spPr>
          <a:xfrm>
            <a:off x="4654504" y="4217722"/>
            <a:ext cx="8312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1" idx="2"/>
            <a:endCxn id="19" idx="0"/>
          </p:cNvCxnSpPr>
          <p:nvPr/>
        </p:nvCxnSpPr>
        <p:spPr>
          <a:xfrm>
            <a:off x="7442376" y="4217722"/>
            <a:ext cx="0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" y="5165276"/>
            <a:ext cx="2488831" cy="170558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5239243"/>
            <a:ext cx="758101" cy="1475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30" y="5184528"/>
            <a:ext cx="758101" cy="14750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17" y="5184528"/>
            <a:ext cx="758101" cy="14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32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БЕЛАРУСЬ – СТРАНА ОСНОВАТЕЛЬНИЦА ООН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0" y="764704"/>
            <a:ext cx="38100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99992" y="770424"/>
            <a:ext cx="4644008" cy="560568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Делегация БССР </a:t>
            </a:r>
            <a:r>
              <a:rPr lang="ru-RU" sz="2400" dirty="0"/>
              <a:t>25 июня 1945</a:t>
            </a:r>
            <a:r>
              <a:rPr lang="ru-RU" sz="2400" dirty="0" smtClean="0"/>
              <a:t> года в Сан-Франциско подписала Устав ООН, став одной из стран-основательниц.</a:t>
            </a:r>
          </a:p>
          <a:p>
            <a:pPr algn="ctr"/>
            <a:r>
              <a:rPr lang="ru-RU" sz="2400" dirty="0"/>
              <a:t>28 марта 1958 года Совет Министров БССР принял постановление об учреждении при ООН Постоянного представительства Беларуси, ставшего первым белорусским загранучреждением. Первым постоянным представителем БССР в ООН (1958-1961) стал Феодосий Грязнов.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" y="3393604"/>
            <a:ext cx="4287740" cy="285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6529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345194"/>
            <a:ext cx="8229600" cy="1143000"/>
          </a:xfrm>
        </p:spPr>
        <p:txBody>
          <a:bodyPr/>
          <a:lstStyle/>
          <a:p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Декларация </a:t>
            </a:r>
            <a:b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Верховного Совета </a:t>
            </a:r>
            <a:b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«О государственном суверенитете Республики Беларусь»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1569"/>
            <a:ext cx="31559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5681"/>
            <a:ext cx="40259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58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ВСЕБЕЛОРУССКОЕ НАРОДНОЕ СОБРАНИЕ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904" y="800015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19-20.10.1996 – </a:t>
            </a:r>
            <a:r>
              <a:rPr lang="ru-RU" i="1" dirty="0"/>
              <a:t>первое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собрание.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Только народ вправе решать свою судьбу“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1904" y="1755711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18-19.05.2001 – второе 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</a:t>
            </a:r>
            <a:r>
              <a:rPr lang="be-BY" i="1" dirty="0" smtClean="0"/>
              <a:t>”</a:t>
            </a:r>
          </a:p>
          <a:p>
            <a:pPr algn="ctr"/>
            <a:r>
              <a:rPr lang="be-BY" i="1" dirty="0" smtClean="0"/>
              <a:t>За </a:t>
            </a:r>
            <a:r>
              <a:rPr lang="be-BY" i="1" dirty="0"/>
              <a:t>сильную и процветающую Беларусь“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1904" y="2703048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/>
              <a:t>02-03.03.2006 – </a:t>
            </a:r>
            <a:r>
              <a:rPr lang="ru-RU" i="1"/>
              <a:t>третье </a:t>
            </a:r>
            <a:r>
              <a:rPr lang="be-BY" i="1"/>
              <a:t>Всебелорусск</a:t>
            </a:r>
            <a:r>
              <a:rPr lang="ru-RU" i="1"/>
              <a:t>ое</a:t>
            </a:r>
            <a:r>
              <a:rPr lang="be-BY" i="1"/>
              <a:t> народное собрание ”Государство для народа“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1904" y="3683665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1750" i="1" dirty="0"/>
              <a:t>06-07.12.2010 – </a:t>
            </a:r>
            <a:r>
              <a:rPr lang="ru-RU" sz="1750" i="1" dirty="0"/>
              <a:t>четвертое </a:t>
            </a:r>
            <a:r>
              <a:rPr lang="be-BY" sz="1750" i="1" dirty="0"/>
              <a:t>Всебелорусск</a:t>
            </a:r>
            <a:r>
              <a:rPr lang="ru-RU" sz="1750" i="1" dirty="0" err="1"/>
              <a:t>ое</a:t>
            </a:r>
            <a:r>
              <a:rPr lang="be-BY" sz="1750" i="1" dirty="0"/>
              <a:t> народное собрание </a:t>
            </a:r>
            <a:endParaRPr lang="be-BY" sz="1750" i="1" dirty="0" smtClean="0"/>
          </a:p>
          <a:p>
            <a:pPr algn="ctr"/>
            <a:r>
              <a:rPr lang="be-BY" sz="1750" i="1" dirty="0" smtClean="0"/>
              <a:t>”Наш </a:t>
            </a:r>
            <a:r>
              <a:rPr lang="be-BY" sz="1750" i="1" dirty="0"/>
              <a:t>исторический выбор – независимая, сильная и процветающая Беларусь“</a:t>
            </a:r>
            <a:endParaRPr lang="ru-RU" sz="17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4520" y="4660114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22-23.06.2016 – </a:t>
            </a:r>
            <a:r>
              <a:rPr lang="ru-RU" i="1" dirty="0"/>
              <a:t>пятое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Вместе – за сильную процветающую Беларусь“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64" y="5615810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11-12.02.2021 – </a:t>
            </a:r>
            <a:r>
              <a:rPr lang="ru-RU" i="1" dirty="0"/>
              <a:t>шестое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Единство! Развитие! Независимость!“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762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124744"/>
            <a:ext cx="3672408" cy="14401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Государственные формирования, принадлежавшие не только белорусскому народу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90492" y="1124744"/>
            <a:ext cx="3672408" cy="14401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национальные формы </a:t>
            </a:r>
            <a:r>
              <a:rPr lang="ru-RU" dirty="0"/>
              <a:t>белорусской государственности</a:t>
            </a:r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-8934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Исторические формы белорусской государственности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2956594"/>
            <a:ext cx="3672408" cy="341951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Полоцкая </a:t>
            </a:r>
            <a:r>
              <a:rPr lang="ru-RU" sz="2000" dirty="0"/>
              <a:t>земля,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Туровское</a:t>
            </a:r>
            <a:r>
              <a:rPr lang="ru-RU" sz="2000" dirty="0" smtClean="0"/>
              <a:t> </a:t>
            </a:r>
            <a:r>
              <a:rPr lang="ru-RU" sz="2000" dirty="0"/>
              <a:t>княжество, </a:t>
            </a:r>
            <a:endParaRPr lang="ru-RU" sz="2000" dirty="0" smtClean="0"/>
          </a:p>
          <a:p>
            <a:pPr algn="ctr"/>
            <a:r>
              <a:rPr lang="ru-RU" sz="2000" dirty="0" smtClean="0"/>
              <a:t>Киевская </a:t>
            </a:r>
            <a:r>
              <a:rPr lang="ru-RU" sz="2000" dirty="0"/>
              <a:t>Русь, </a:t>
            </a:r>
            <a:endParaRPr lang="ru-RU" sz="2000" dirty="0" smtClean="0"/>
          </a:p>
          <a:p>
            <a:pPr algn="ctr"/>
            <a:r>
              <a:rPr lang="ru-RU" sz="2000" dirty="0" smtClean="0"/>
              <a:t>Великое </a:t>
            </a:r>
            <a:r>
              <a:rPr lang="ru-RU" sz="2000" dirty="0"/>
              <a:t>Княжество Литовское, Русское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 err="1"/>
              <a:t>Жемойтское</a:t>
            </a:r>
            <a:r>
              <a:rPr lang="ru-RU" sz="2000" dirty="0"/>
              <a:t>, </a:t>
            </a:r>
            <a:endParaRPr lang="ru-RU" sz="2000" dirty="0" smtClean="0"/>
          </a:p>
          <a:p>
            <a:pPr algn="ctr"/>
            <a:r>
              <a:rPr lang="ru-RU" sz="2000" dirty="0" smtClean="0"/>
              <a:t>Российская </a:t>
            </a:r>
            <a:r>
              <a:rPr lang="ru-RU" sz="2000" dirty="0"/>
              <a:t>империя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986952" y="2956593"/>
            <a:ext cx="3672408" cy="341951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Социалистическая Советская Республика Белоруссии, Социалистическая Советская Республика Литвы и Белоруссии, </a:t>
            </a:r>
            <a:endParaRPr lang="ru-RU" sz="2000" dirty="0" smtClean="0"/>
          </a:p>
          <a:p>
            <a:pPr algn="ctr"/>
            <a:r>
              <a:rPr lang="ru-RU" sz="2000" dirty="0" smtClean="0"/>
              <a:t>Белорусская </a:t>
            </a:r>
            <a:r>
              <a:rPr lang="ru-RU" sz="2000" dirty="0"/>
              <a:t>Советская Социалистическая Республика, </a:t>
            </a:r>
            <a:endParaRPr lang="ru-RU" sz="2000" dirty="0" smtClean="0"/>
          </a:p>
          <a:p>
            <a:pPr algn="ctr"/>
            <a:r>
              <a:rPr lang="ru-RU" sz="2000" dirty="0" smtClean="0"/>
              <a:t>Республика </a:t>
            </a:r>
            <a:r>
              <a:rPr lang="ru-RU" sz="2000" dirty="0"/>
              <a:t>Беларусь</a:t>
            </a:r>
            <a:r>
              <a:rPr lang="ru-RU" sz="2000" b="1" dirty="0"/>
              <a:t> </a:t>
            </a:r>
            <a:endParaRPr lang="ru-RU" sz="2000" dirty="0"/>
          </a:p>
        </p:txBody>
      </p:sp>
      <p:cxnSp>
        <p:nvCxnSpPr>
          <p:cNvPr id="20" name="Прямая со стрелкой 19"/>
          <p:cNvCxnSpPr>
            <a:stCxn id="14" idx="2"/>
            <a:endCxn id="17" idx="0"/>
          </p:cNvCxnSpPr>
          <p:nvPr/>
        </p:nvCxnSpPr>
        <p:spPr>
          <a:xfrm>
            <a:off x="2303748" y="2564904"/>
            <a:ext cx="0" cy="391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2"/>
            <a:endCxn id="18" idx="0"/>
          </p:cNvCxnSpPr>
          <p:nvPr/>
        </p:nvCxnSpPr>
        <p:spPr>
          <a:xfrm flipH="1">
            <a:off x="6823156" y="2564904"/>
            <a:ext cx="3540" cy="391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63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408" y="274638"/>
            <a:ext cx="8740080" cy="5828418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Президент Республики Беларусь </a:t>
            </a:r>
            <a:r>
              <a:rPr lang="ru-RU" sz="32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А.Г.Лукашенко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, выступая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17 сентября 2021 г.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 патриотическом форуме, посвященном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Дню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народного единства, подчеркнул: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”</a:t>
            </a: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Вся наша история порой трудного </a:t>
            </a: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 </a:t>
            </a: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драматичного пути к обретению </a:t>
            </a: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 </a:t>
            </a: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сохранению своей государственности не раз подтверждала древнейшую мудрость: сила в единстве</a:t>
            </a:r>
            <a:r>
              <a:rPr lang="ru-RU" sz="36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“.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1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4371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38240" y="185912"/>
            <a:ext cx="4555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”Чтобы сохранить себя, свою землю, мы должны помнить и свои, и чужие уроки истории… </a:t>
            </a:r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Которые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учат главному: под внешним управлением суверенитета 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нет. Управлять должны  сами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без суверенитета нет дома, нет семьи, нет будущего“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826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4944" y="188640"/>
            <a:ext cx="8229600" cy="1143000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Патриотическое воспитание –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залог укрепления белорусской государственности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9648" y="1604403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В основе народного единства белорусов – историческая память, приверженность традициям и почитание государственных символов. Это ключевые направления патриотического воспитания.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4" y="1822722"/>
            <a:ext cx="4989376" cy="5035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4" y="2679884"/>
            <a:ext cx="3460664" cy="34606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69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30" y="4393363"/>
            <a:ext cx="3418140" cy="227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3870"/>
            <a:ext cx="8229600" cy="1143000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Программа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патриотического воспитания населения Республики Беларусь на 2022–2025 годы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508747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посещение историко-культурных объектов, мемориальных комплексов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2348880"/>
            <a:ext cx="2887176" cy="212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64" y="2348880"/>
            <a:ext cx="2240648" cy="212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901" r="5900" b="5901"/>
          <a:stretch/>
        </p:blipFill>
        <p:spPr>
          <a:xfrm>
            <a:off x="5593488" y="2348880"/>
            <a:ext cx="2866944" cy="212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34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91" y="6366216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85702" y="6196178"/>
            <a:ext cx="2133600" cy="476250"/>
          </a:xfrm>
        </p:spPr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" y="6360572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9149"/>
            <a:ext cx="8229600" cy="1143000"/>
          </a:xfrm>
        </p:spPr>
        <p:txBody>
          <a:bodyPr/>
          <a:lstStyle/>
          <a:p>
            <a: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Организация военно-патриотических клубов на базе соединений, воинских частей, отдельных подразделений внутренних войск </a:t>
            </a:r>
            <a:b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(Витебская область)</a:t>
            </a:r>
            <a:endParaRPr lang="ru-RU" sz="24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585" y="1588032"/>
            <a:ext cx="8660623" cy="61683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«Витязь» - </a:t>
            </a:r>
            <a:r>
              <a:rPr lang="ru-RU" sz="1600" b="1" dirty="0" err="1">
                <a:solidFill>
                  <a:srgbClr val="FFFFFF"/>
                </a:solidFill>
              </a:rPr>
              <a:t>г.Витебск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(СШ №40 </a:t>
            </a:r>
            <a:r>
              <a:rPr lang="ru-RU" sz="1600" dirty="0" err="1">
                <a:solidFill>
                  <a:srgbClr val="FFFFFF"/>
                </a:solidFill>
              </a:rPr>
              <a:t>г.Витебска</a:t>
            </a:r>
            <a:r>
              <a:rPr lang="ru-RU" sz="1600" dirty="0">
                <a:solidFill>
                  <a:srgbClr val="FFFFFF"/>
                </a:solidFill>
              </a:rPr>
              <a:t>, в/ч 5524)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583" y="2276872"/>
            <a:ext cx="8660623" cy="5664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Маргеловцы</a:t>
            </a:r>
            <a:r>
              <a:rPr lang="ru-RU" sz="1600" b="1" dirty="0"/>
              <a:t>» - </a:t>
            </a:r>
            <a:r>
              <a:rPr lang="ru-RU" sz="1600" b="1" dirty="0" err="1"/>
              <a:t>г.Витебск</a:t>
            </a:r>
            <a:r>
              <a:rPr lang="ru-RU" sz="1600" b="1" dirty="0"/>
              <a:t> </a:t>
            </a:r>
            <a:r>
              <a:rPr lang="ru-RU" sz="1600" dirty="0"/>
              <a:t>(СШ №45 </a:t>
            </a:r>
            <a:r>
              <a:rPr lang="ru-RU" sz="1600" dirty="0" err="1"/>
              <a:t>г.Витебска</a:t>
            </a:r>
            <a:r>
              <a:rPr lang="ru-RU" sz="1600" dirty="0"/>
              <a:t>, центр допризывной подготовки)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584" y="3631583"/>
            <a:ext cx="8660625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«Витязь» - г.Орша </a:t>
            </a:r>
            <a:r>
              <a:rPr lang="ru-RU" sz="1600" dirty="0">
                <a:solidFill>
                  <a:srgbClr val="FFFFFF"/>
                </a:solidFill>
              </a:rPr>
              <a:t>(СШ №20 г. Орша, в/ч 5524)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584" y="4351663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</a:t>
            </a:r>
            <a:r>
              <a:rPr lang="ru-RU" sz="1600" b="1" dirty="0" err="1">
                <a:solidFill>
                  <a:srgbClr val="FFFFFF"/>
                </a:solidFill>
              </a:rPr>
              <a:t>Волат</a:t>
            </a:r>
            <a:r>
              <a:rPr lang="ru-RU" sz="1600" b="1" dirty="0">
                <a:solidFill>
                  <a:srgbClr val="FFFFFF"/>
                </a:solidFill>
              </a:rPr>
              <a:t>» - Витебский район </a:t>
            </a:r>
            <a:r>
              <a:rPr lang="ru-RU" sz="1600" dirty="0">
                <a:solidFill>
                  <a:srgbClr val="FFFFFF"/>
                </a:solidFill>
              </a:rPr>
              <a:t>(</a:t>
            </a:r>
            <a:r>
              <a:rPr lang="ru-RU" sz="1600" dirty="0" err="1">
                <a:solidFill>
                  <a:srgbClr val="FFFFFF"/>
                </a:solidFill>
              </a:rPr>
              <a:t>Новкинская</a:t>
            </a:r>
            <a:r>
              <a:rPr lang="ru-RU" sz="1600" dirty="0">
                <a:solidFill>
                  <a:srgbClr val="FFFFFF"/>
                </a:solidFill>
              </a:rPr>
              <a:t> СШ, Витебский РОВД)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582" y="5050987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«Рубеж» - г. Полоцк </a:t>
            </a:r>
            <a:r>
              <a:rPr lang="ru-RU" sz="1600" dirty="0">
                <a:solidFill>
                  <a:srgbClr val="FFFFFF"/>
                </a:solidFill>
              </a:rPr>
              <a:t>(в/ч 5530 внутренних войск МВД РБ)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719815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«Сокол» - г. Новополоцк </a:t>
            </a:r>
            <a:r>
              <a:rPr lang="ru-RU" sz="1600" dirty="0">
                <a:solidFill>
                  <a:srgbClr val="FFFFFF"/>
                </a:solidFill>
              </a:rPr>
              <a:t>(в/ч 5530 внутренних войск МВД РБ)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583" y="2924944"/>
            <a:ext cx="8660626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</a:t>
            </a:r>
            <a:r>
              <a:rPr lang="ru-RU" sz="1600" b="1" dirty="0" err="1">
                <a:solidFill>
                  <a:srgbClr val="FFFFFF"/>
                </a:solidFill>
              </a:rPr>
              <a:t>Русичи</a:t>
            </a:r>
            <a:r>
              <a:rPr lang="ru-RU" sz="1600" b="1" dirty="0">
                <a:solidFill>
                  <a:srgbClr val="FFFFFF"/>
                </a:solidFill>
              </a:rPr>
              <a:t>» - г.Орша</a:t>
            </a:r>
            <a:br>
              <a:rPr lang="ru-RU" sz="1600" b="1" dirty="0">
                <a:solidFill>
                  <a:srgbClr val="FFFFFF"/>
                </a:solidFill>
              </a:rPr>
            </a:br>
            <a:r>
              <a:rPr lang="ru-RU" sz="1600" dirty="0">
                <a:solidFill>
                  <a:srgbClr val="FFFFFF"/>
                </a:solidFill>
              </a:rPr>
              <a:t>(УО "Оршанский государственный политехнический </a:t>
            </a:r>
            <a:r>
              <a:rPr lang="ru-RU" sz="1600" dirty="0" smtClean="0">
                <a:solidFill>
                  <a:srgbClr val="FFFFFF"/>
                </a:solidFill>
              </a:rPr>
              <a:t>проф.-технический </a:t>
            </a:r>
            <a:r>
              <a:rPr lang="ru-RU" sz="1600" dirty="0">
                <a:solidFill>
                  <a:srgbClr val="FFFFFF"/>
                </a:solidFill>
              </a:rPr>
              <a:t>колледж")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14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51" y="3430329"/>
            <a:ext cx="4645149" cy="309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355" y="8832"/>
            <a:ext cx="8928992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роведение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Вахты Памяти с целью увековечения памяти защитников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Отечества и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жертв войн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786"/>
            <a:ext cx="3672408" cy="42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53" y="1185229"/>
            <a:ext cx="4005543" cy="239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876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12666"/>
          <a:stretch/>
        </p:blipFill>
        <p:spPr>
          <a:xfrm>
            <a:off x="4843264" y="3996689"/>
            <a:ext cx="3960440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" y="3996689"/>
            <a:ext cx="3970319" cy="297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рганизация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спортивно-патриотических лагерей, военно-патриотических игр, слетов и т.д.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 базе Вооруженных Сил Республики Беларусь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" y="1340768"/>
            <a:ext cx="3915544" cy="265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4" y="1346488"/>
            <a:ext cx="3960440" cy="265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92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2656" y="23258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оисковая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работа по выявлению мест захоронений, установлению имен и судеб защитников Отечества и жертв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6" y="3894919"/>
            <a:ext cx="369952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97" y="1228692"/>
            <a:ext cx="3923674" cy="261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1" r="1962" b="7476"/>
          <a:stretch/>
        </p:blipFill>
        <p:spPr>
          <a:xfrm>
            <a:off x="4776822" y="3843453"/>
            <a:ext cx="3873050" cy="261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01" r="20600" b="9051"/>
          <a:stretch/>
        </p:blipFill>
        <p:spPr>
          <a:xfrm>
            <a:off x="1551517" y="1266493"/>
            <a:ext cx="2095078" cy="262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4602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8467"/>
            <a:ext cx="3456384" cy="2264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56731"/>
            <a:ext cx="3434852" cy="22857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9" y="3890790"/>
            <a:ext cx="6995577" cy="208823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7544" y="8032"/>
            <a:ext cx="8229600" cy="922114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М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олодежные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проекты, посвященные сохранению исторической памяти</a:t>
            </a:r>
          </a:p>
        </p:txBody>
      </p:sp>
    </p:spTree>
    <p:extLst>
      <p:ext uri="{BB962C8B-B14F-4D97-AF65-F5344CB8AC3E}">
        <p14:creationId xmlns:p14="http://schemas.microsoft.com/office/powerpoint/2010/main" val="3701818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Приказом Министра образования Республики Беларусь от 25 мая 2022 г. № 368 ”О совершенствовании работы по патриотическому воспитанию“ введена традиция чествования государственных символов Республики Беларусь в учреждениях образования.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3230999"/>
            <a:ext cx="4211960" cy="301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11" y="3211129"/>
            <a:ext cx="4571570" cy="304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694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Мнение населения Республики Беларусь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патриотизме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68141087"/>
              </p:ext>
            </p:extLst>
          </p:nvPr>
        </p:nvGraphicFramePr>
        <p:xfrm>
          <a:off x="107504" y="188640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020" y="2564904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90,9% гордятся, что являются гражданами Республики Беларусь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52395474"/>
              </p:ext>
            </p:extLst>
          </p:nvPr>
        </p:nvGraphicFramePr>
        <p:xfrm>
          <a:off x="5764524" y="116632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00144" y="2503823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86,6% считают себя патриотами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Республики Беларусь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52897514"/>
              </p:ext>
            </p:extLst>
          </p:nvPr>
        </p:nvGraphicFramePr>
        <p:xfrm>
          <a:off x="1471184" y="225435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69504" y="31003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55,5%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16896" y="385054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50,2%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190984" y="366587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44,4%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655088" y="29654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42,5%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69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0904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Понятие ”патриотизм“ существует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единстве с понятием ”Родина“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2772285"/>
              </p:ext>
            </p:extLst>
          </p:nvPr>
        </p:nvGraphicFramePr>
        <p:xfrm>
          <a:off x="-108520" y="730690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3176497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62,8% Родина – это страна, в которой живешь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07011581"/>
              </p:ext>
            </p:extLst>
          </p:nvPr>
        </p:nvGraphicFramePr>
        <p:xfrm>
          <a:off x="2267744" y="1176726"/>
          <a:ext cx="7200800" cy="506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44976" y="28071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57,6%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07396" y="352971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39,7%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66982" y="28071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28,0%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97046" y="21685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23,6%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9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268" y="188640"/>
            <a:ext cx="821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Основные этапы становления белорусской государственности</a:t>
            </a:r>
          </a:p>
        </p:txBody>
      </p:sp>
      <p:sp>
        <p:nvSpPr>
          <p:cNvPr id="3" name="Овал 2"/>
          <p:cNvSpPr/>
          <p:nvPr/>
        </p:nvSpPr>
        <p:spPr>
          <a:xfrm>
            <a:off x="3608784" y="2564904"/>
            <a:ext cx="2016224" cy="194421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IX </a:t>
            </a:r>
            <a:r>
              <a:rPr lang="ru-RU" sz="2800" b="1" dirty="0" smtClean="0"/>
              <a:t> век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88840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ПОЛОЦК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34236" y="1988839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НОВГОРОД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20752" y="5187039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КИЕВ</a:t>
            </a:r>
            <a:endParaRPr lang="ru-RU" b="1" dirty="0"/>
          </a:p>
        </p:txBody>
      </p:sp>
      <p:cxnSp>
        <p:nvCxnSpPr>
          <p:cNvPr id="7" name="Прямая со стрелкой 6"/>
          <p:cNvCxnSpPr>
            <a:stCxn id="3" idx="1"/>
            <a:endCxn id="5" idx="3"/>
          </p:cNvCxnSpPr>
          <p:nvPr/>
        </p:nvCxnSpPr>
        <p:spPr>
          <a:xfrm flipH="1" flipV="1">
            <a:off x="2987824" y="2386137"/>
            <a:ext cx="916229" cy="46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7"/>
            <a:endCxn id="12" idx="1"/>
          </p:cNvCxnSpPr>
          <p:nvPr/>
        </p:nvCxnSpPr>
        <p:spPr>
          <a:xfrm flipV="1">
            <a:off x="5329739" y="2386136"/>
            <a:ext cx="804497" cy="463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4"/>
            <a:endCxn id="13" idx="0"/>
          </p:cNvCxnSpPr>
          <p:nvPr/>
        </p:nvCxnSpPr>
        <p:spPr>
          <a:xfrm>
            <a:off x="4616896" y="4509120"/>
            <a:ext cx="0" cy="677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" y="2941236"/>
            <a:ext cx="3312046" cy="217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6" y="2941005"/>
            <a:ext cx="3312046" cy="217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964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" b="9680"/>
          <a:stretch/>
        </p:blipFill>
        <p:spPr>
          <a:xfrm>
            <a:off x="1900162" y="3316272"/>
            <a:ext cx="5184576" cy="318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3744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Беларуси идет процесс формирования гражданской нации.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4087"/>
            <a:ext cx="4202090" cy="269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08" y="1074087"/>
            <a:ext cx="4054575" cy="269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012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08" y="283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83" y="4305780"/>
            <a:ext cx="1390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830664"/>
            <a:ext cx="13684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3" y="2830664"/>
            <a:ext cx="1441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95" y="2830664"/>
            <a:ext cx="1389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8" y="4282939"/>
            <a:ext cx="139541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8" y="4362435"/>
            <a:ext cx="13112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9" y="4378532"/>
            <a:ext cx="1325563" cy="1295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DD196-AD12-4D29-87CC-A29CBCD63C69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8219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ИСТОРИЯ БЕЛОРУССКОЙ ГОСУДАРСТВЕННОСТИ – 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ОСНОВА ГРАЖДАНСКО-ПАТРИОТИЧЕСКОГО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ВОСПИТАНИЯ НАСЕЛЕНИЯ</a:t>
            </a:r>
          </a:p>
          <a:p>
            <a:pPr algn="ctr"/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20343"/>
            <a:ext cx="2567221" cy="1046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17" y="5820343"/>
            <a:ext cx="2567221" cy="10466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8" y="5820343"/>
            <a:ext cx="2567221" cy="1046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2"/>
          <a:stretch/>
        </p:blipFill>
        <p:spPr>
          <a:xfrm>
            <a:off x="7737159" y="5820343"/>
            <a:ext cx="1371345" cy="1046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7"/>
            <a:ext cx="1982646" cy="17728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" y="2828094"/>
            <a:ext cx="1056665" cy="13709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42" y="2676041"/>
            <a:ext cx="974298" cy="15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3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94736" y="3241839"/>
            <a:ext cx="3123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Вече - народное </a:t>
            </a: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собрание. </a:t>
            </a:r>
            <a:b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 </a:t>
            </a:r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восточных славян </a:t>
            </a: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играло </a:t>
            </a:r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роль органа государственного управления и общественного самоуправления.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8192" y="3203555"/>
            <a:ext cx="6057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Князья Полоцкие:</a:t>
            </a: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Рогволод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Владимирович,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ок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987-1001;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1001-1003;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1003-1044;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Чародей,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1044-1068;</a:t>
            </a: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Мстислав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1069;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1069—1071;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Чародей, (вторично)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1071-1101. После 1101 разделено на 6 частей.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9637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Полоцкое княжество, существовало с 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IX </a:t>
            </a:r>
            <a:r>
              <a:rPr lang="be-BY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 начало 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XVI </a:t>
            </a:r>
            <a:r>
              <a:rPr lang="be-BY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века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324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b="18560"/>
          <a:stretch/>
        </p:blipFill>
        <p:spPr>
          <a:xfrm>
            <a:off x="834008" y="0"/>
            <a:ext cx="7620000" cy="344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672" y="3284984"/>
            <a:ext cx="88120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Князья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Туровские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Владимирович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988-1015;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Ярославич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?-1054;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Ярополк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?-1086;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?-1093;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Святополкович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1118-1123;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Святополкович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1123-1127;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Вячеслав Владимирович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1127-1132,1146;</a:t>
            </a:r>
            <a:endParaRPr lang="ru-RU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Святослав Всеволодович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1142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1154;</a:t>
            </a:r>
            <a:endParaRPr lang="ru-RU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Ярослав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1146.</a:t>
            </a:r>
            <a:endParaRPr lang="ru-RU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1510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Туровское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княжество, существовало с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988 по</a:t>
            </a:r>
            <a:r>
              <a:rPr lang="en-US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1340 гг.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47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88640"/>
            <a:ext cx="7772400" cy="648072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Великое К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няжество Литовское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856144"/>
            <a:ext cx="2053450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520440"/>
            <a:ext cx="20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герб ВКЛ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" b="5040"/>
          <a:stretch/>
        </p:blipFill>
        <p:spPr>
          <a:xfrm>
            <a:off x="3059832" y="856144"/>
            <a:ext cx="5256585" cy="2644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2040" y="35204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Статут ВКЛ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1588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5468" r="4015" b="6715"/>
          <a:stretch/>
        </p:blipFill>
        <p:spPr>
          <a:xfrm>
            <a:off x="1619672" y="3698022"/>
            <a:ext cx="3154599" cy="25019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2880" y="5229200"/>
            <a:ext cx="20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Трибунал ВКЛ</a:t>
            </a:r>
          </a:p>
        </p:txBody>
      </p:sp>
    </p:spTree>
    <p:extLst>
      <p:ext uri="{BB962C8B-B14F-4D97-AF65-F5344CB8AC3E}">
        <p14:creationId xmlns:p14="http://schemas.microsoft.com/office/powerpoint/2010/main" val="424988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7808" y="188640"/>
            <a:ext cx="77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Грюнвальдская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битва. 1410 год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" y="903962"/>
            <a:ext cx="9144000" cy="392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19064" y="489694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ПОРАЖЕНИЕ ТЕВТОНСКОГО ОРДЕНА.</a:t>
            </a:r>
          </a:p>
        </p:txBody>
      </p:sp>
    </p:spTree>
    <p:extLst>
      <p:ext uri="{BB962C8B-B14F-4D97-AF65-F5344CB8AC3E}">
        <p14:creationId xmlns:p14="http://schemas.microsoft.com/office/powerpoint/2010/main" val="505697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100000">
              <a:srgbClr val="0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7808" y="188640"/>
            <a:ext cx="77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Образование Речи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836712"/>
            <a:ext cx="5478291" cy="319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402338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Люблинская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уния, 1564 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02" y="772940"/>
            <a:ext cx="1904905" cy="3149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0754" y="39934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Герб Речи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Посполитой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57808" y="4869160"/>
            <a:ext cx="7558608" cy="9361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ПОЛИТИКА ОПОЛЯЧИВАНИЯ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38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1604</Words>
  <Application>Microsoft Office PowerPoint</Application>
  <PresentationFormat>Экран (4:3)</PresentationFormat>
  <Paragraphs>227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Великое Княжество Литовское</vt:lpstr>
      <vt:lpstr>Презентация PowerPoint</vt:lpstr>
      <vt:lpstr>Презентация PowerPoint</vt:lpstr>
      <vt:lpstr>Нахождение белорусских земель  в составе Речи Посполитой стало этноцидом белорусов</vt:lpstr>
      <vt:lpstr>Три раздела Речи Посполитой</vt:lpstr>
      <vt:lpstr>Вхождение Беларуси в состав Российской империи </vt:lpstr>
      <vt:lpstr>Первая Мировая война на территории Беларуси</vt:lpstr>
      <vt:lpstr>Великая Октябрьская революция</vt:lpstr>
      <vt:lpstr>Белорусская народная республика</vt:lpstr>
      <vt:lpstr>Первая конституция  Советской Социалистической Республики Белоруссия</vt:lpstr>
      <vt:lpstr>Образование Социалистической Советской Республики Литвы и Белоруссии</vt:lpstr>
      <vt:lpstr>Отношение Польши к созданию независимого белорусского государства</vt:lpstr>
      <vt:lpstr>Польско-Советская война и Рижский мир</vt:lpstr>
      <vt:lpstr>Политика «полонизации»</vt:lpstr>
      <vt:lpstr>ССРБ - БССР</vt:lpstr>
      <vt:lpstr>Воссоединение БССР и Западной Беларуси</vt:lpstr>
      <vt:lpstr>ВЕЛИКАЯ ОТЕЧЕСТВЕННАЯ ВОЙНА</vt:lpstr>
      <vt:lpstr>ГЕРОИ ВЕЛИКОЙ ВОЙНЫ</vt:lpstr>
      <vt:lpstr>БЕЛАРУСЬ – СТРАНА ОСНОВАТЕЛЬНИЦА ООН</vt:lpstr>
      <vt:lpstr>Декларация  Верховного Совета  «О государственном суверенитете Республики Беларусь»</vt:lpstr>
      <vt:lpstr>ВСЕБЕЛОРУССКОЕ НАРОДНОЕ СОБРАНИЕ</vt:lpstr>
      <vt:lpstr>Исторические формы белорусской государственности</vt:lpstr>
      <vt:lpstr>Президент Республики Беларусь А.Г.Лукашенко, выступая  17 сентября 2021 г. на патриотическом форуме, посвященном  Дню народного единства, подчеркнул:  ”Вся наша история порой трудного  и драматичного пути к обретению  и сохранению своей государственности не раз подтверждала древнейшую мудрость: сила в единстве“.</vt:lpstr>
      <vt:lpstr>Патриотическое воспитание –  залог укрепления белорусской государственности</vt:lpstr>
      <vt:lpstr>Программа патриотического воспитания населения Республики Беларусь на 2022–2025 годы</vt:lpstr>
      <vt:lpstr>Организация военно-патриотических клубов на базе соединений, воинских частей, отдельных подразделений внутренних войск  (Витебская область)</vt:lpstr>
      <vt:lpstr>Проведение Вахты Памяти с целью увековечения памяти защитников  Отечества и жертв войн</vt:lpstr>
      <vt:lpstr>Организация спортивно-патриотических лагерей, военно-патриотических игр, слетов и т.д. на базе Вооруженных Сил Республики Беларусь</vt:lpstr>
      <vt:lpstr>Поисковая работа по выявлению мест захоронений, установлению имен и судеб защитников Отечества и жертв войны</vt:lpstr>
      <vt:lpstr>Молодежные проекты, посвященные сохранению исторической памяти</vt:lpstr>
      <vt:lpstr>Приказом Министра образования Республики Беларусь от 25 мая 2022 г. № 368 ”О совершенствовании работы по патриотическому воспитанию“ введена традиция чествования государственных символов Республики Беларусь в учреждениях образования.</vt:lpstr>
      <vt:lpstr>Мнение населения Республики Беларусь  о патриотизме</vt:lpstr>
      <vt:lpstr>Понятие ”патриотизм“ существует  в единстве с понятием ”Родина“</vt:lpstr>
      <vt:lpstr>В Беларуси идет процесс формирования гражданской нации.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User</cp:lastModifiedBy>
  <cp:revision>89</cp:revision>
  <dcterms:created xsi:type="dcterms:W3CDTF">2007-03-13T12:23:31Z</dcterms:created>
  <dcterms:modified xsi:type="dcterms:W3CDTF">2022-09-14T07:46:25Z</dcterms:modified>
</cp:coreProperties>
</file>